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3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4"/>
    <p:sldMasterId id="2147483672" r:id="rId5"/>
    <p:sldMasterId id="2147483674" r:id="rId6"/>
  </p:sldMasterIdLst>
  <p:notesMasterIdLst>
    <p:notesMasterId r:id="rId12"/>
  </p:notesMasterIdLst>
  <p:sldIdLst>
    <p:sldId id="256" r:id="rId7"/>
    <p:sldId id="386" r:id="rId8"/>
    <p:sldId id="387" r:id="rId9"/>
    <p:sldId id="388" r:id="rId10"/>
    <p:sldId id="389" r:id="rId1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C047"/>
    <a:srgbClr val="009644"/>
    <a:srgbClr val="CC0000"/>
    <a:srgbClr val="007033"/>
    <a:srgbClr val="00C459"/>
    <a:srgbClr val="00C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484A38-D14F-48E2-850E-4A4B4D651B8F}" v="24" dt="2022-04-28T18:16:35.223"/>
    <p1510:client id="{F988EE03-91B3-44C2-375E-90D72EFFBC3D}" v="20" dt="2022-05-24T16:40:16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6" autoAdjust="0"/>
    <p:restoredTop sz="95455" autoAdjust="0"/>
  </p:normalViewPr>
  <p:slideViewPr>
    <p:cSldViewPr snapToGrid="0">
      <p:cViewPr varScale="1">
        <p:scale>
          <a:sx n="106" d="100"/>
          <a:sy n="106" d="100"/>
        </p:scale>
        <p:origin x="12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2-04-28T14:16:00.873" idx="2">
    <p:pos x="5806" y="1163"/>
    <p:text>En caso de necesitar más espacio, duplicar slide hasta tener espacio suficiente.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2-04-28T14:16:00.873" idx="2">
    <p:pos x="5806" y="1163"/>
    <p:text>En caso de necesitar más espacio, duplicar slide hasta tener espacio suficiente.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2-04-28T14:16:00.873" idx="2">
    <p:pos x="5806" y="1163"/>
    <p:text>En caso de necesitar más espacio, duplicar slide hasta tener espacio suficiente.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E2BECDC-1284-364F-BE69-3DF37867D3D4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8708364-F937-2940-BF30-1FB3F7E3A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66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08364-F937-2940-BF30-1FB3F7E3A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9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DC09E-39C6-46B3-BF9D-671A806EE5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93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DC09E-39C6-46B3-BF9D-671A806EE5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12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DC09E-39C6-46B3-BF9D-671A806EE5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3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D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DC09E-39C6-46B3-BF9D-671A806EE5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207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05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59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38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477D7-CE6B-45FA-9972-5E4AF819F817}" type="datetime1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48800" y="648229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5548-9CEB-4592-8A76-4D598A31C3B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Shape, rectangle&#10;&#10;Description automatically generated">
            <a:extLst>
              <a:ext uri="{FF2B5EF4-FFF2-40B4-BE49-F238E27FC236}">
                <a16:creationId xmlns:a16="http://schemas.microsoft.com/office/drawing/2014/main" id="{B76E1360-4278-45A8-BBD7-BDD96F728B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7012A250-1EF3-4B19-9FC5-40817C93CB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914" y="5732954"/>
            <a:ext cx="2355492" cy="83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7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B441E1-231A-4B7A-A25D-DE6BFAAE8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D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D3735-E85C-47CD-9222-7AB09BA6B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D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CEE47-EAB3-4898-A86F-CDB4517FB4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7B557-DFD7-43FA-AF1F-7B5C4614B1BE}" type="datetimeFigureOut">
              <a:rPr lang="es-DO" smtClean="0"/>
              <a:t>24/5/2022</a:t>
            </a:fld>
            <a:endParaRPr lang="es-D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AE05A-99A5-4C34-95DA-9D8AB96E1D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D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7ED8A-D362-4E05-8EB4-9D9B54EA9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FC742-7F12-4CF8-90EA-1AE8291E1ADB}" type="slidenum">
              <a:rPr lang="es-DO" smtClean="0"/>
              <a:t>‹#›</a:t>
            </a:fld>
            <a:endParaRPr lang="es-DO"/>
          </a:p>
        </p:txBody>
      </p:sp>
      <p:pic>
        <p:nvPicPr>
          <p:cNvPr id="9" name="Picture 8" descr="A green and yellow rectangle&#10;&#10;Description automatically generated with medium confidence">
            <a:extLst>
              <a:ext uri="{FF2B5EF4-FFF2-40B4-BE49-F238E27FC236}">
                <a16:creationId xmlns:a16="http://schemas.microsoft.com/office/drawing/2014/main" id="{5C270332-FB30-43DE-8B05-CD4F2D606B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74A441FA-ED91-4A13-992B-DC7CDD33C0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764" y="787124"/>
            <a:ext cx="3918667" cy="138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48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1849834-5BB6-4701-A859-555D0CA046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C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latin typeface="Lucida Bright" panose="02040602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52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D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8">
            <a:extLst>
              <a:ext uri="{FF2B5EF4-FFF2-40B4-BE49-F238E27FC236}">
                <a16:creationId xmlns:a16="http://schemas.microsoft.com/office/drawing/2014/main" id="{89472E45-B2C9-0A4C-9FA0-9DAB4A00A076}"/>
              </a:ext>
            </a:extLst>
          </p:cNvPr>
          <p:cNvSpPr txBox="1">
            <a:spLocks/>
          </p:cNvSpPr>
          <p:nvPr/>
        </p:nvSpPr>
        <p:spPr>
          <a:xfrm>
            <a:off x="0" y="3429000"/>
            <a:ext cx="9322325" cy="15398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bg1"/>
                </a:solidFill>
                <a:latin typeface="Lucida Bright"/>
                <a:ea typeface="+mj-ea"/>
                <a:cs typeface="Lucida Bright"/>
              </a:defRPr>
            </a:lvl1pPr>
          </a:lstStyle>
          <a:p>
            <a:pPr algn="l"/>
            <a:r>
              <a:rPr lang="es-ES_tradnl" sz="3600" b="1" dirty="0"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Informe Mantenimiento Lona Asfáltica</a:t>
            </a:r>
          </a:p>
          <a:p>
            <a:pPr algn="l"/>
            <a:r>
              <a:rPr lang="es-ES_tradnl" sz="2800" b="1" dirty="0"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Local: </a:t>
            </a:r>
            <a:r>
              <a:rPr lang="es-ES_tradnl" sz="2800" dirty="0">
                <a:solidFill>
                  <a:schemeClr val="tx1"/>
                </a:solidFill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(Colocar nombre de la Oficina)</a:t>
            </a:r>
          </a:p>
          <a:p>
            <a:pPr algn="l"/>
            <a:r>
              <a:rPr lang="es-ES_tradnl" sz="2800" b="1" dirty="0"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Ubicación:</a:t>
            </a:r>
            <a:r>
              <a:rPr lang="es-ES_tradnl" sz="2800" dirty="0"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 </a:t>
            </a:r>
            <a:r>
              <a:rPr lang="es-ES_tradnl" sz="2800" dirty="0">
                <a:solidFill>
                  <a:schemeClr val="tx1"/>
                </a:solidFill>
                <a:latin typeface="Lucida Bright" panose="02040602050505020304" pitchFamily="18" charset="77"/>
                <a:ea typeface="Century Gothic" charset="0"/>
                <a:cs typeface="Century Gothic" charset="0"/>
              </a:rPr>
              <a:t>(Colocar ubicación de la Oficina)</a:t>
            </a:r>
          </a:p>
          <a:p>
            <a:pPr algn="l"/>
            <a:endParaRPr lang="es-ES_tradnl" sz="2800" dirty="0">
              <a:latin typeface="Lucida Bright" panose="02040602050505020304" pitchFamily="18" charset="77"/>
              <a:ea typeface="Century Gothic" charset="0"/>
              <a:cs typeface="Century Gothic" charset="0"/>
            </a:endParaRPr>
          </a:p>
        </p:txBody>
      </p:sp>
      <p:sp>
        <p:nvSpPr>
          <p:cNvPr id="15" name="Título 8">
            <a:extLst>
              <a:ext uri="{FF2B5EF4-FFF2-40B4-BE49-F238E27FC236}">
                <a16:creationId xmlns:a16="http://schemas.microsoft.com/office/drawing/2014/main" id="{3F017E02-523F-7145-B5ED-C0C416954317}"/>
              </a:ext>
            </a:extLst>
          </p:cNvPr>
          <p:cNvSpPr txBox="1">
            <a:spLocks/>
          </p:cNvSpPr>
          <p:nvPr/>
        </p:nvSpPr>
        <p:spPr>
          <a:xfrm>
            <a:off x="4454554" y="4982306"/>
            <a:ext cx="4867771" cy="12274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bg1"/>
                </a:solidFill>
                <a:latin typeface="Lucida Bright"/>
                <a:ea typeface="+mj-ea"/>
                <a:cs typeface="Lucida Bright"/>
              </a:defRPr>
            </a:lvl1pPr>
          </a:lstStyle>
          <a:p>
            <a:pPr>
              <a:lnSpc>
                <a:spcPct val="120000"/>
              </a:lnSpc>
            </a:pPr>
            <a:r>
              <a:rPr lang="es-DO" sz="1600" dirty="0">
                <a:solidFill>
                  <a:prstClr val="white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  <a:t>Fecha inicio: </a:t>
            </a:r>
            <a:r>
              <a:rPr lang="es-DO" sz="1600" dirty="0">
                <a:solidFill>
                  <a:schemeClr val="tx1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  <a:t>(día inicio de los trabajos)</a:t>
            </a:r>
          </a:p>
          <a:p>
            <a:pPr>
              <a:lnSpc>
                <a:spcPct val="120000"/>
              </a:lnSpc>
            </a:pPr>
            <a:r>
              <a:rPr lang="es-DO" sz="1600" dirty="0">
                <a:solidFill>
                  <a:prstClr val="white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  <a:t>Fecha finalización: </a:t>
            </a:r>
            <a:r>
              <a:rPr lang="es-DO" sz="1600" dirty="0">
                <a:solidFill>
                  <a:schemeClr val="tx1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  <a:t>(día terminaron los trabajos)</a:t>
            </a:r>
            <a:br>
              <a:rPr lang="es-DO" sz="1600" dirty="0">
                <a:solidFill>
                  <a:schemeClr val="tx1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</a:br>
            <a:br>
              <a:rPr lang="es-DO" sz="1600" dirty="0">
                <a:solidFill>
                  <a:schemeClr val="tx1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</a:br>
            <a:r>
              <a:rPr lang="es-DO" sz="1600" dirty="0">
                <a:latin typeface="Lucida Sans" panose="020B0602030504020204" pitchFamily="34" charset="77"/>
                <a:ea typeface="Century Gothic" charset="0"/>
                <a:cs typeface="Century Gothic" charset="0"/>
              </a:rPr>
              <a:t>Nombre de Compañía: </a:t>
            </a:r>
            <a:r>
              <a:rPr lang="es-DO" sz="1600" dirty="0">
                <a:solidFill>
                  <a:schemeClr val="tx1"/>
                </a:solidFill>
                <a:latin typeface="Lucida Sans" panose="020B0602030504020204" pitchFamily="34" charset="77"/>
                <a:ea typeface="Century Gothic" charset="0"/>
                <a:cs typeface="Century Gothic" charset="0"/>
              </a:rPr>
              <a:t>(Razón Social)</a:t>
            </a:r>
            <a:endParaRPr lang="es-DO" sz="2500" dirty="0">
              <a:solidFill>
                <a:prstClr val="white"/>
              </a:solidFill>
              <a:latin typeface="Lucida Sans" panose="020B0602030504020204" pitchFamily="34" charset="77"/>
              <a:ea typeface="Century Gothic" charset="0"/>
              <a:cs typeface="Century Gothic" charset="0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F73FF1F-7CC4-4CE5-9E8D-7BFEF5EC3BF3}"/>
              </a:ext>
            </a:extLst>
          </p:cNvPr>
          <p:cNvSpPr txBox="1"/>
          <p:nvPr/>
        </p:nvSpPr>
        <p:spPr>
          <a:xfrm>
            <a:off x="4206417" y="6209709"/>
            <a:ext cx="7809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DO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  <a:cs typeface="Mongolian Baiti" panose="03000500000000000000" pitchFamily="66" charset="0"/>
              </a:rPr>
              <a:t>Sección de Mantenimiento de Obras Civiles</a:t>
            </a:r>
            <a:endParaRPr lang="es-DO" sz="2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Bright" panose="02040602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62D23A02-6193-4172-A03E-FF3564C06E5E}"/>
              </a:ext>
            </a:extLst>
          </p:cNvPr>
          <p:cNvSpPr txBox="1"/>
          <p:nvPr/>
        </p:nvSpPr>
        <p:spPr>
          <a:xfrm>
            <a:off x="384635" y="252411"/>
            <a:ext cx="11422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DO" sz="2400" b="1" dirty="0">
                <a:solidFill>
                  <a:prstClr val="white"/>
                </a:solidFill>
                <a:latin typeface="Lucida Sans" panose="020B0602030504020204" pitchFamily="34" charset="0"/>
              </a:rPr>
              <a:t>Informe Mantenimiento Lona Asfáltica</a:t>
            </a:r>
          </a:p>
          <a:p>
            <a:pPr lvl="0" algn="ctr"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Local: </a:t>
            </a:r>
            <a:r>
              <a:rPr lang="es-DO" sz="1600" dirty="0">
                <a:latin typeface="Lucida Sans" panose="020B0602030504020204" pitchFamily="34" charset="0"/>
              </a:rPr>
              <a:t>(Colocar nombre de la Oficina)</a:t>
            </a:r>
            <a:endParaRPr kumimoji="0" lang="es-DO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kumimoji="0" lang="es-DO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Ubicación: </a:t>
            </a:r>
            <a:r>
              <a:rPr lang="es-DO" sz="1600" dirty="0">
                <a:latin typeface="Lucida Sans" panose="020B0602030504020204" pitchFamily="34" charset="0"/>
              </a:rPr>
              <a:t>(Colocar ubicación de la Oficina)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63260EC7-6F86-4A7D-AF00-8D88CAAE3752}"/>
              </a:ext>
            </a:extLst>
          </p:cNvPr>
          <p:cNvSpPr txBox="1">
            <a:spLocks/>
          </p:cNvSpPr>
          <p:nvPr/>
        </p:nvSpPr>
        <p:spPr>
          <a:xfrm>
            <a:off x="327226" y="1459684"/>
            <a:ext cx="11537546" cy="53228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Datos Generales</a:t>
            </a:r>
          </a:p>
          <a:p>
            <a:pPr marL="0" lvl="0" indent="0" algn="just">
              <a:lnSpc>
                <a:spcPct val="170000"/>
              </a:lnSpc>
              <a:buNone/>
              <a:defRPr/>
            </a:pPr>
            <a:endParaRPr lang="es-DO" sz="1300" spc="-50" dirty="0">
              <a:solidFill>
                <a:prstClr val="black">
                  <a:lumMod val="65000"/>
                  <a:lumOff val="35000"/>
                </a:prstClr>
              </a:solidFill>
              <a:latin typeface="Lucida Brigh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A94038C-5EC0-4462-9C1D-357949605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786679"/>
              </p:ext>
            </p:extLst>
          </p:nvPr>
        </p:nvGraphicFramePr>
        <p:xfrm>
          <a:off x="1746776" y="2690333"/>
          <a:ext cx="7388836" cy="223888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073474">
                  <a:extLst>
                    <a:ext uri="{9D8B030D-6E8A-4147-A177-3AD203B41FA5}">
                      <a16:colId xmlns:a16="http://schemas.microsoft.com/office/drawing/2014/main" val="1925175133"/>
                    </a:ext>
                  </a:extLst>
                </a:gridCol>
                <a:gridCol w="2315362">
                  <a:extLst>
                    <a:ext uri="{9D8B030D-6E8A-4147-A177-3AD203B41FA5}">
                      <a16:colId xmlns:a16="http://schemas.microsoft.com/office/drawing/2014/main" val="4050715474"/>
                    </a:ext>
                  </a:extLst>
                </a:gridCol>
              </a:tblGrid>
              <a:tr h="334513">
                <a:tc>
                  <a:txBody>
                    <a:bodyPr/>
                    <a:lstStyle/>
                    <a:p>
                      <a:endParaRPr lang="es-D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Cantidad</a:t>
                      </a:r>
                      <a:endParaRPr lang="es-D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715861"/>
                  </a:ext>
                </a:extLst>
              </a:tr>
              <a:tr h="33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DO" sz="1800" spc="-50" dirty="0"/>
                        <a:t>Área total limpiada con manguera a presión (m²):</a:t>
                      </a:r>
                      <a:endParaRPr lang="es-D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D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310670"/>
                  </a:ext>
                </a:extLst>
              </a:tr>
              <a:tr h="33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DO" sz="1800" spc="-50" dirty="0"/>
                        <a:t>Área total aplicación de pintura aluminio(m²):</a:t>
                      </a:r>
                      <a:endParaRPr lang="es-D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D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86061"/>
                  </a:ext>
                </a:extLst>
              </a:tr>
              <a:tr h="45867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7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DO" sz="1800" spc="-50" dirty="0"/>
                        <a:t>Cantidad de consolas de aires intervenida (Unidades):</a:t>
                      </a:r>
                      <a:endParaRPr lang="es-D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D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402899"/>
                  </a:ext>
                </a:extLst>
              </a:tr>
              <a:tr h="458678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DO" sz="1800" b="0" i="0" u="none" strike="noStrike" spc="-50" noProof="0" dirty="0">
                          <a:latin typeface="Calibri"/>
                        </a:rPr>
                        <a:t>Área total corregida (m²). Solo aplica lo que haya sido aprobado por la DGII.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D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008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896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62D23A02-6193-4172-A03E-FF3564C06E5E}"/>
              </a:ext>
            </a:extLst>
          </p:cNvPr>
          <p:cNvSpPr txBox="1"/>
          <p:nvPr/>
        </p:nvSpPr>
        <p:spPr>
          <a:xfrm>
            <a:off x="384635" y="252411"/>
            <a:ext cx="11422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DO" sz="2400" b="1" dirty="0">
                <a:solidFill>
                  <a:prstClr val="white"/>
                </a:solidFill>
                <a:latin typeface="Lucida Sans" panose="020B0602030504020204" pitchFamily="34" charset="0"/>
              </a:rPr>
              <a:t>Informe Mantenimiento Lona Asfáltica</a:t>
            </a:r>
          </a:p>
          <a:p>
            <a:pPr lvl="0" algn="ctr"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Local: </a:t>
            </a:r>
            <a:r>
              <a:rPr lang="es-DO" sz="1600" dirty="0">
                <a:latin typeface="Lucida Sans" panose="020B0602030504020204" pitchFamily="34" charset="0"/>
              </a:rPr>
              <a:t>(Colocar nombre de la Oficina)</a:t>
            </a:r>
            <a:endParaRPr kumimoji="0" lang="es-DO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kumimoji="0" lang="es-DO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Ubicación: </a:t>
            </a:r>
            <a:r>
              <a:rPr lang="es-DO" sz="1600" dirty="0">
                <a:latin typeface="Lucida Sans" panose="020B0602030504020204" pitchFamily="34" charset="0"/>
              </a:rPr>
              <a:t>(Colocar ubicación de la Oficina)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63260EC7-6F86-4A7D-AF00-8D88CAAE3752}"/>
              </a:ext>
            </a:extLst>
          </p:cNvPr>
          <p:cNvSpPr txBox="1">
            <a:spLocks/>
          </p:cNvSpPr>
          <p:nvPr/>
        </p:nvSpPr>
        <p:spPr>
          <a:xfrm>
            <a:off x="327226" y="1376128"/>
            <a:ext cx="11537546" cy="5406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Imágenes antes de iniciar trabajos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sz="1400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(colocar cantidad necesaria para que se visualice toda el área a intervenir)</a:t>
            </a:r>
          </a:p>
          <a:p>
            <a:pPr marL="0" lvl="0" indent="0" algn="just">
              <a:lnSpc>
                <a:spcPct val="170000"/>
              </a:lnSpc>
              <a:buNone/>
              <a:defRPr/>
            </a:pPr>
            <a:endParaRPr lang="es-DO" sz="1300" spc="-50" dirty="0">
              <a:solidFill>
                <a:prstClr val="black">
                  <a:lumMod val="65000"/>
                  <a:lumOff val="35000"/>
                </a:prstClr>
              </a:solidFill>
              <a:latin typeface="Lucida Bright"/>
            </a:endParaRPr>
          </a:p>
        </p:txBody>
      </p:sp>
    </p:spTree>
    <p:extLst>
      <p:ext uri="{BB962C8B-B14F-4D97-AF65-F5344CB8AC3E}">
        <p14:creationId xmlns:p14="http://schemas.microsoft.com/office/powerpoint/2010/main" val="409711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62D23A02-6193-4172-A03E-FF3564C06E5E}"/>
              </a:ext>
            </a:extLst>
          </p:cNvPr>
          <p:cNvSpPr txBox="1"/>
          <p:nvPr/>
        </p:nvSpPr>
        <p:spPr>
          <a:xfrm>
            <a:off x="384635" y="252411"/>
            <a:ext cx="11422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DO" sz="2400" b="1" dirty="0">
                <a:solidFill>
                  <a:prstClr val="white"/>
                </a:solidFill>
                <a:latin typeface="Lucida Sans" panose="020B0602030504020204" pitchFamily="34" charset="0"/>
              </a:rPr>
              <a:t>Informe Mantenimiento Lona Asfáltica</a:t>
            </a:r>
          </a:p>
          <a:p>
            <a:pPr lvl="0" algn="ctr"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Local: </a:t>
            </a:r>
            <a:r>
              <a:rPr lang="es-DO" sz="1600" dirty="0">
                <a:latin typeface="Lucida Sans" panose="020B0602030504020204" pitchFamily="34" charset="0"/>
              </a:rPr>
              <a:t>(Colocar nombre de la Oficina)</a:t>
            </a:r>
            <a:endParaRPr kumimoji="0" lang="es-DO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kumimoji="0" lang="es-DO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Ubicación: </a:t>
            </a:r>
            <a:r>
              <a:rPr lang="es-DO" sz="1600" dirty="0">
                <a:latin typeface="Lucida Sans" panose="020B0602030504020204" pitchFamily="34" charset="0"/>
              </a:rPr>
              <a:t>(Colocar ubicación de la Oficina)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63260EC7-6F86-4A7D-AF00-8D88CAAE3752}"/>
              </a:ext>
            </a:extLst>
          </p:cNvPr>
          <p:cNvSpPr txBox="1">
            <a:spLocks/>
          </p:cNvSpPr>
          <p:nvPr/>
        </p:nvSpPr>
        <p:spPr>
          <a:xfrm>
            <a:off x="327226" y="1376128"/>
            <a:ext cx="11537546" cy="5406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Imágenes durante la ejecución de trabajos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sz="1400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(colocar cantidad necesaria para que se visualice que se ejecutaron tanto la limpieza como aplicación de pintura)</a:t>
            </a:r>
          </a:p>
          <a:p>
            <a:pPr marL="0" lvl="0" indent="0" algn="just">
              <a:lnSpc>
                <a:spcPct val="170000"/>
              </a:lnSpc>
              <a:buNone/>
              <a:defRPr/>
            </a:pPr>
            <a:endParaRPr lang="es-DO" sz="1300" spc="-50" dirty="0">
              <a:solidFill>
                <a:prstClr val="black">
                  <a:lumMod val="65000"/>
                  <a:lumOff val="35000"/>
                </a:prstClr>
              </a:solidFill>
              <a:latin typeface="Lucida Bright"/>
            </a:endParaRPr>
          </a:p>
        </p:txBody>
      </p:sp>
    </p:spTree>
    <p:extLst>
      <p:ext uri="{BB962C8B-B14F-4D97-AF65-F5344CB8AC3E}">
        <p14:creationId xmlns:p14="http://schemas.microsoft.com/office/powerpoint/2010/main" val="2419648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62D23A02-6193-4172-A03E-FF3564C06E5E}"/>
              </a:ext>
            </a:extLst>
          </p:cNvPr>
          <p:cNvSpPr txBox="1"/>
          <p:nvPr/>
        </p:nvSpPr>
        <p:spPr>
          <a:xfrm>
            <a:off x="384635" y="252411"/>
            <a:ext cx="11422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DO" sz="2400" b="1" dirty="0">
                <a:solidFill>
                  <a:prstClr val="white"/>
                </a:solidFill>
                <a:latin typeface="Lucida Sans" panose="020B0602030504020204" pitchFamily="34" charset="0"/>
              </a:rPr>
              <a:t>Informe Mantenimiento Lona Asfáltica</a:t>
            </a:r>
          </a:p>
          <a:p>
            <a:pPr lvl="0" algn="ctr"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Local: </a:t>
            </a:r>
            <a:r>
              <a:rPr lang="es-DO" sz="1600" dirty="0">
                <a:latin typeface="Lucida Sans" panose="020B0602030504020204" pitchFamily="34" charset="0"/>
              </a:rPr>
              <a:t>(Colocar nombre de la Oficina)</a:t>
            </a:r>
            <a:endParaRPr kumimoji="0" lang="es-DO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ucida Sans" panose="020B0602030504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kumimoji="0" lang="es-DO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" panose="020B0602030504020204" pitchFamily="34" charset="0"/>
                <a:ea typeface="+mn-ea"/>
                <a:cs typeface="+mn-cs"/>
              </a:rPr>
              <a:t>Ubicación: </a:t>
            </a:r>
            <a:r>
              <a:rPr lang="es-DO" sz="1600" dirty="0">
                <a:latin typeface="Lucida Sans" panose="020B0602030504020204" pitchFamily="34" charset="0"/>
              </a:rPr>
              <a:t>(Colocar ubicación de la Oficina)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63260EC7-6F86-4A7D-AF00-8D88CAAE3752}"/>
              </a:ext>
            </a:extLst>
          </p:cNvPr>
          <p:cNvSpPr txBox="1">
            <a:spLocks/>
          </p:cNvSpPr>
          <p:nvPr/>
        </p:nvSpPr>
        <p:spPr>
          <a:xfrm>
            <a:off x="327226" y="1376128"/>
            <a:ext cx="11537546" cy="54063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Imágenes finalizados los trabajos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DO" sz="1400" b="1" spc="-50" dirty="0">
                <a:solidFill>
                  <a:prstClr val="black">
                    <a:lumMod val="65000"/>
                    <a:lumOff val="35000"/>
                  </a:prstClr>
                </a:solidFill>
                <a:latin typeface="Lucida Bright"/>
              </a:rPr>
              <a:t>(colocar cantidad necesaria para que se visualice toda el área intervenida, preferiblemente en los mismos ángulos que las imágenes antes de los trabajos)</a:t>
            </a:r>
          </a:p>
          <a:p>
            <a:pPr marL="0" lvl="0" indent="0" algn="just">
              <a:lnSpc>
                <a:spcPct val="170000"/>
              </a:lnSpc>
              <a:buNone/>
              <a:defRPr/>
            </a:pPr>
            <a:endParaRPr lang="es-DO" sz="1300" spc="-50" dirty="0">
              <a:solidFill>
                <a:prstClr val="black">
                  <a:lumMod val="65000"/>
                  <a:lumOff val="35000"/>
                </a:prstClr>
              </a:solidFill>
              <a:latin typeface="Lucida Bright"/>
            </a:endParaRPr>
          </a:p>
        </p:txBody>
      </p:sp>
    </p:spTree>
    <p:extLst>
      <p:ext uri="{BB962C8B-B14F-4D97-AF65-F5344CB8AC3E}">
        <p14:creationId xmlns:p14="http://schemas.microsoft.com/office/powerpoint/2010/main" val="2178671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latilla xmlns="e467aa8f-df2d-47f2-8c20-98aaf340e1de">Presentaciones</Platilla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674F8B129ABDC4AA1E36F95B13A5618" ma:contentTypeVersion="3" ma:contentTypeDescription="Crear nuevo documento." ma:contentTypeScope="" ma:versionID="b1a9c0873f582861f4ba417ae519b3cd">
  <xsd:schema xmlns:xsd="http://www.w3.org/2001/XMLSchema" xmlns:xs="http://www.w3.org/2001/XMLSchema" xmlns:p="http://schemas.microsoft.com/office/2006/metadata/properties" xmlns:ns1="http://schemas.microsoft.com/sharepoint/v3" xmlns:ns2="e467aa8f-df2d-47f2-8c20-98aaf340e1de" targetNamespace="http://schemas.microsoft.com/office/2006/metadata/properties" ma:root="true" ma:fieldsID="9116f6d6c770c4b0ec54ec3e7e50f071" ns1:_="" ns2:_="">
    <xsd:import namespace="http://schemas.microsoft.com/sharepoint/v3"/>
    <xsd:import namespace="e467aa8f-df2d-47f2-8c20-98aaf340e1de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Platill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67aa8f-df2d-47f2-8c20-98aaf340e1de" elementFormDefault="qualified">
    <xsd:import namespace="http://schemas.microsoft.com/office/2006/documentManagement/types"/>
    <xsd:import namespace="http://schemas.microsoft.com/office/infopath/2007/PartnerControls"/>
    <xsd:element name="Platilla" ma:index="10" nillable="true" ma:displayName="Tipo de Documento" ma:default="Logo" ma:format="Dropdown" ma:internalName="Platilla">
      <xsd:simpleType>
        <xsd:restriction base="dms:Choice">
          <xsd:enumeration value="Logo"/>
          <xsd:enumeration value="Minutas"/>
          <xsd:enumeration value="Oficios"/>
          <xsd:enumeration value="Presentacion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8BE87A-BF3B-4501-B47E-96440319E10A}">
  <ds:schemaRefs>
    <ds:schemaRef ds:uri="http://schemas.microsoft.com/sharepoint/v3"/>
    <ds:schemaRef ds:uri="http://purl.org/dc/terms/"/>
    <ds:schemaRef ds:uri="http://schemas.microsoft.com/office/2006/documentManagement/types"/>
    <ds:schemaRef ds:uri="e467aa8f-df2d-47f2-8c20-98aaf340e1de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B654568-059C-4149-A1ED-531FFF165E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2C7588-CF57-4C7A-8913-A1873719E1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467aa8f-df2d-47f2-8c20-98aaf340e1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245</Words>
  <Application>Microsoft Office PowerPoint</Application>
  <PresentationFormat>Widescreen</PresentationFormat>
  <Paragraphs>34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para Presentaciones 2</dc:title>
  <dc:creator/>
  <cp:lastModifiedBy/>
  <cp:revision>5</cp:revision>
  <dcterms:created xsi:type="dcterms:W3CDTF">2018-10-18T16:48:10Z</dcterms:created>
  <dcterms:modified xsi:type="dcterms:W3CDTF">2022-05-24T16:40:17Z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0x010100E674F8B129ABDC4AA1E36F95B13A5618</vt:lpwstr>
  </property>
</Properties>
</file>